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1" r:id="rId5"/>
    <p:sldId id="265" r:id="rId6"/>
    <p:sldId id="266" r:id="rId7"/>
    <p:sldId id="262" r:id="rId8"/>
    <p:sldId id="258" r:id="rId9"/>
    <p:sldId id="259" r:id="rId10"/>
    <p:sldId id="260" r:id="rId11"/>
    <p:sldId id="264" r:id="rId12"/>
    <p:sldId id="267" r:id="rId13"/>
    <p:sldId id="268" r:id="rId14"/>
    <p:sldId id="269" r:id="rId15"/>
    <p:sldId id="270" r:id="rId16"/>
    <p:sldId id="274" r:id="rId17"/>
    <p:sldId id="275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CCFF"/>
    <a:srgbClr val="F9F18F"/>
    <a:srgbClr val="FFFF99"/>
    <a:srgbClr val="000099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36437423-3954-431F-8650-DF22F32E4598}"/>
              </a:ext>
            </a:extLst>
          </p:cNvPr>
          <p:cNvSpPr/>
          <p:nvPr/>
        </p:nvSpPr>
        <p:spPr>
          <a:xfrm>
            <a:off x="892746" y="1619074"/>
            <a:ext cx="854983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000" b="1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NUOVO DPCM</a:t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4800" b="1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L’ITALIA È DIVISA IN TRE</a:t>
            </a:r>
            <a:b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dirty="0"/>
          </a:p>
          <a:p>
            <a:r>
              <a:rPr lang="it-IT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nuove norme sono in vigore dal 6 novembre fino al 3 dicembre</a:t>
            </a:r>
          </a:p>
          <a:p>
            <a:endParaRPr lang="it-IT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b="1" dirty="0">
                <a:solidFill>
                  <a:srgbClr val="FF0000"/>
                </a:solidFill>
                <a:effectLst>
                  <a:glow rad="127000">
                    <a:srgbClr val="00206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Zona rossa: ad alto rischio di contagio</a:t>
            </a:r>
            <a:b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FF6600"/>
                </a:solidFill>
                <a:effectLst>
                  <a:glow rad="127000">
                    <a:srgbClr val="00206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Zona arancione: a rischio di contagio medio-alto </a:t>
            </a:r>
            <a:b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rgbClr val="FFFF00"/>
                </a:solidFill>
                <a:effectLst>
                  <a:glow rad="127000">
                    <a:srgbClr val="00206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Zona gialla: a basso rischio di contagio</a:t>
            </a:r>
            <a:endParaRPr lang="it-IT" sz="3200" b="1" dirty="0">
              <a:effectLst>
                <a:glow rad="127000">
                  <a:srgbClr val="00206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142E979-CD89-4F23-BE09-7756F010E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865" y="1689117"/>
            <a:ext cx="2364212" cy="246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46891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238572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RISTORANTI E BAR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916A069B-CAB4-4B16-80F6-6FEDC6CAA867}"/>
              </a:ext>
            </a:extLst>
          </p:cNvPr>
          <p:cNvSpPr/>
          <p:nvPr/>
        </p:nvSpPr>
        <p:spPr>
          <a:xfrm>
            <a:off x="815528" y="2430634"/>
            <a:ext cx="8739533" cy="384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attività dei servizi di ristorazione (fra cui bar, pub, ristoranti, gelaterie, pasticcerie) sono </a:t>
            </a:r>
            <a:r>
              <a:rPr lang="it-IT" sz="21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consentite dalle ore 5.00 fino alle 18.00</a:t>
            </a: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consumo al tavolo è consentito per un massimo di </a:t>
            </a:r>
            <a:r>
              <a:rPr lang="it-IT" sz="21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quattro persone per tavolo</a:t>
            </a: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che siano tutti conviventi;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 consentita senza limiti di orario la ristorazione negli alberghi e in altre strutture ricettive limitatamente ai propri clienti, che siano ivi alloggiati;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 sempre </a:t>
            </a:r>
            <a:r>
              <a:rPr lang="it-IT" sz="21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consentita la ristorazione con consegna a domicilio </a:t>
            </a: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rispetto delle norme igienico-sanitarie sia per l’attività di confezionamento che di trasporto, nonché </a:t>
            </a:r>
            <a:r>
              <a:rPr lang="it-IT" sz="21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fino alle ore 22,00 la ristorazione con asporto</a:t>
            </a: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divieto di consumazione sul posto o nelle adiacenze. </a:t>
            </a:r>
          </a:p>
        </p:txBody>
      </p:sp>
    </p:spTree>
    <p:extLst>
      <p:ext uri="{BB962C8B-B14F-4D97-AF65-F5344CB8AC3E}">
        <p14:creationId xmlns:p14="http://schemas.microsoft.com/office/powerpoint/2010/main" val="283000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08961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16672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TRASPORTO PUBBLICO 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9D83032D-058D-4AB9-8BD0-0C95E545C09A}"/>
              </a:ext>
            </a:extLst>
          </p:cNvPr>
          <p:cNvSpPr/>
          <p:nvPr/>
        </p:nvSpPr>
        <p:spPr>
          <a:xfrm>
            <a:off x="815529" y="2532599"/>
            <a:ext cx="8674217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bordo dei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mezzi pubblici del trasporto locale e del trasporto ferroviario regionale</a:t>
            </a: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esclusione del trasporto scolastico dedicato, è consentito un coefficiente di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riempimento non superiore al 50%</a:t>
            </a: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detto coefficiente sostituisce quelli diversi previsti nei protocolli e linee guida vigenti; </a:t>
            </a:r>
          </a:p>
          <a:p>
            <a:pPr algn="just">
              <a:spcBef>
                <a:spcPts val="600"/>
              </a:spcBef>
            </a:pP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Ministro delle infrastrutture e dei trasporti, con decreto adottato di concerto con il Ministro della salute, </a:t>
            </a:r>
            <a:r>
              <a:rPr lang="it-IT" sz="2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può disporre, al fine di contenere l'emergenza sanitaria da COVID-19, riduzioni, sospensioni o limitazioni nei servizi di trasporto, </a:t>
            </a:r>
            <a:r>
              <a:rPr lang="it-IT" sz="2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anche internazionale, automobilistico, ferroviario, aereo, marittimo e nelle acque interne, anche imponendo specifici obblighi agli utenti, agli equipaggi, nonché ai vettori e agli armatori; </a:t>
            </a:r>
          </a:p>
        </p:txBody>
      </p:sp>
    </p:spTree>
    <p:extLst>
      <p:ext uri="{BB962C8B-B14F-4D97-AF65-F5344CB8AC3E}">
        <p14:creationId xmlns:p14="http://schemas.microsoft.com/office/powerpoint/2010/main" val="2095022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990184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38730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OBBLIGHI DI CHIUSURA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9D83032D-058D-4AB9-8BD0-0C95E545C09A}"/>
              </a:ext>
            </a:extLst>
          </p:cNvPr>
          <p:cNvSpPr/>
          <p:nvPr/>
        </p:nvSpPr>
        <p:spPr>
          <a:xfrm>
            <a:off x="815529" y="2532599"/>
            <a:ext cx="867421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endParaRPr lang="it-IT" sz="21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0E32A01-3FC6-4FB0-8465-7E788C4C7733}"/>
              </a:ext>
            </a:extLst>
          </p:cNvPr>
          <p:cNvSpPr/>
          <p:nvPr/>
        </p:nvSpPr>
        <p:spPr>
          <a:xfrm>
            <a:off x="821123" y="2430634"/>
            <a:ext cx="8733938" cy="4128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Centri Commerciali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obbligo di </a:t>
            </a:r>
            <a:r>
              <a:rPr lang="it-IT" sz="19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chiusura nei giorni festivi e </a:t>
            </a:r>
            <a:r>
              <a:rPr lang="it-IT" sz="19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</a:t>
            </a:r>
            <a:r>
              <a:rPr lang="it-IT" sz="19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-festivi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 eccezione delle attività essenziali presenti all’interno quali farmacie, parafarmacie, generi alimentari, tabacchi ed edicole.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Musei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sono </a:t>
            </a:r>
            <a:r>
              <a:rPr lang="it-IT" sz="19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sospese le mostre e i servizi di apertura al pubblico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dei musei e degli altri istituti e luoghi della cultura.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Corner scommesse video giochi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sono </a:t>
            </a:r>
            <a:r>
              <a:rPr lang="it-IT" sz="19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sospese le attività di sale giochi, sale scommesse, sale bingo e casinò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anche se svolte all’interno di locali adibiti ad attività differente.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Piazze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 strade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delle strade o piazze nei centri urbani, dove si possono creare situazioni di assembramento, può essere disposta per tutta la giornata o in alcune fasce orarie la </a:t>
            </a:r>
            <a:r>
              <a:rPr lang="it-IT" sz="19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chiusura al pubblico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fatta salva la possibilità di accesso, e deflusso, agli esercizi commerciali legittimamente aperti e alle abitazioni private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2345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00983"/>
              </p:ext>
            </p:extLst>
          </p:nvPr>
        </p:nvGraphicFramePr>
        <p:xfrm>
          <a:off x="654342" y="1516985"/>
          <a:ext cx="8992999" cy="459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95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2950" b="1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arancioni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3, livello di rischio “alto”)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79242"/>
              </p:ext>
            </p:extLst>
          </p:nvPr>
        </p:nvGraphicFramePr>
        <p:xfrm>
          <a:off x="654342" y="2145939"/>
          <a:ext cx="7264866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4866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17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LIMITI AGLI SPOSTAMENTI </a:t>
                      </a:r>
                      <a:endParaRPr lang="it-IT" sz="2400" b="1" strike="noStrike" kern="1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10" name="Rettangolo 9">
            <a:extLst>
              <a:ext uri="{FF2B5EF4-FFF2-40B4-BE49-F238E27FC236}">
                <a16:creationId xmlns:a16="http://schemas.microsoft.com/office/drawing/2014/main" id="{CBEF233D-002B-4CC3-BCAD-1B75DBD47150}"/>
              </a:ext>
            </a:extLst>
          </p:cNvPr>
          <p:cNvSpPr/>
          <p:nvPr/>
        </p:nvSpPr>
        <p:spPr>
          <a:xfrm>
            <a:off x="578840" y="2683723"/>
            <a:ext cx="8992999" cy="3447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vietato ogni spostamento in entrata e in uscita dai territori con un livello di rischio alto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che per gli spostamenti motivati da comprovate esigenze lavorative o situazioni di necessità o per motivi di salute. Sono comunque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consentiti gli spostamenti strettamente necessari ad assicurare lo svolgimento della didattica in presenza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nei limiti n cui la stessa è consentita. È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consentito il rientro presso il proprio domicilio, abitazione o residenza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vietato ogni spostamento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mezzi di trasporto pubblici o privati,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un comune diverso da quello di residenza, domicilio o abitazione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che per comprovate esigenze lavorative, di studio, per motivi di salute, per situazioni di necessità o per svolgere attività o usufruire di servizi non sospesi e non disponibili in tale comune.</a:t>
            </a:r>
          </a:p>
        </p:txBody>
      </p:sp>
    </p:spTree>
    <p:extLst>
      <p:ext uri="{BB962C8B-B14F-4D97-AF65-F5344CB8AC3E}">
        <p14:creationId xmlns:p14="http://schemas.microsoft.com/office/powerpoint/2010/main" val="860179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20840"/>
              </p:ext>
            </p:extLst>
          </p:nvPr>
        </p:nvGraphicFramePr>
        <p:xfrm>
          <a:off x="654342" y="1516985"/>
          <a:ext cx="8992999" cy="459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95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2950" b="1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arancioni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3, livello di rischio “alto”)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41031"/>
              </p:ext>
            </p:extLst>
          </p:nvPr>
        </p:nvGraphicFramePr>
        <p:xfrm>
          <a:off x="654342" y="2145939"/>
          <a:ext cx="7264866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4866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17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BAR E RISTORAZIONE</a:t>
                      </a:r>
                      <a:r>
                        <a:rPr lang="it-IT" sz="24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2400" b="1" strike="noStrike" kern="1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2CC2529F-8B74-479D-BDC8-2E68CC7CEF8E}"/>
              </a:ext>
            </a:extLst>
          </p:cNvPr>
          <p:cNvSpPr/>
          <p:nvPr/>
        </p:nvSpPr>
        <p:spPr>
          <a:xfrm>
            <a:off x="553673" y="2533475"/>
            <a:ext cx="9093667" cy="4077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sospese le attività dei servizi di ristorazione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(fra cui bar, pub, ristoranti, gelaterie, pasticcerie), ad esclusione delle mense e del catering continuativo su base contrattuale a condizione che vengano rispettati i protocolli o le linee guida diretti a prevenire o contenere il contagio. 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consentita la sola ristorazione con consegna a domicilio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rispetto delle norme igienico sanitarie sia per l’attività di confezionamento che di trasporto, e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fino alle ore 22,00 la ristorazione con asporto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divieto di consumazione sul posto o nelle adiacenze. 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Restano aperti gli esercizi di somministrazione di alimenti e bevande siti nelle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aree di servizio e rifornimento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carburante situate lungo le autostrade, negli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ospedali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negli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aeroporti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obbligo di assicurare in ogni caso il rispetto della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distanza interpersonale di almeno un metro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640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208911"/>
              </p:ext>
            </p:extLst>
          </p:nvPr>
        </p:nvGraphicFramePr>
        <p:xfrm>
          <a:off x="654342" y="1516985"/>
          <a:ext cx="8992999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3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rosse</a:t>
                      </a:r>
                      <a:r>
                        <a:rPr lang="it-IT" sz="3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4, livello di rischio “molto 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68303"/>
              </p:ext>
            </p:extLst>
          </p:nvPr>
        </p:nvGraphicFramePr>
        <p:xfrm>
          <a:off x="654341" y="2145939"/>
          <a:ext cx="7649903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903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17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LIMITI AGLI SPOSTAMENTI 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ABF4FB5D-C43E-450F-82E7-EE7A8770D170}"/>
              </a:ext>
            </a:extLst>
          </p:cNvPr>
          <p:cNvSpPr/>
          <p:nvPr/>
        </p:nvSpPr>
        <p:spPr>
          <a:xfrm>
            <a:off x="654341" y="2801699"/>
            <a:ext cx="8992999" cy="258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vietato ogni spostamento in entrata e in uscita dai territori con un livello di rischio alto, e all’interno dei medesimi territori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che per gli spostamenti motivati da comprovate esigenze lavorative o situazioni di necessità ovvero per motivi di salute.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comunque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consentiti gli spostamenti strettamente necessari ad assicurare lo svolgimento della didattica in presenza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nei limiti n cui la stessa è consentita.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consentito il rientro presso il proprio domicilio, abitazione o residenza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1638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2741"/>
              </p:ext>
            </p:extLst>
          </p:nvPr>
        </p:nvGraphicFramePr>
        <p:xfrm>
          <a:off x="654342" y="1516985"/>
          <a:ext cx="8992999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3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rosse</a:t>
                      </a:r>
                      <a:r>
                        <a:rPr lang="it-IT" sz="3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4, livello di rischio “molto 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341" y="2145939"/>
          <a:ext cx="7649903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903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17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UNIVERSITÀ e AFAM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12BEAB69-A55C-4C02-A24B-3A5DA1093FDD}"/>
              </a:ext>
            </a:extLst>
          </p:cNvPr>
          <p:cNvSpPr/>
          <p:nvPr/>
        </p:nvSpPr>
        <p:spPr>
          <a:xfrm>
            <a:off x="587829" y="2568383"/>
            <a:ext cx="9059512" cy="407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sospesa la frequenza delle attività formative e curriculari delle Università e delle Istituzioni di alta formazione artistica musicale e coreutica</a:t>
            </a: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fermo in ogni caso il proseguimento di tali attività a distanza.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it-IT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corsi per i medici </a:t>
            </a: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formazione specialistica, i corsi di formazione specifica in medicina generale, nonché le attività dei tirocinanti delle professioni sanitarie e le altre attività, didattiche o curriculari, eventualmente individuate dalle Università </a:t>
            </a:r>
            <a:r>
              <a:rPr lang="it-IT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possono proseguire, laddove necessario, anche in modalità in presenza</a:t>
            </a: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 in ogni caso fermo il rispetto delle linee guida del Ministero dell’università e della ricerca, di cui all'allegato 18, nonché sulla base del protocollo per la gestione di casi confermati e sospetti di COVID-19, di cui all'allegato 22;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disposizioni di cui alla presente lettera si applicano, per quanto compatibili, anche alle </a:t>
            </a:r>
            <a:r>
              <a:rPr lang="it-IT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Istituzioni di alta formazione artistica musicale e coreutica</a:t>
            </a: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041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57028"/>
              </p:ext>
            </p:extLst>
          </p:nvPr>
        </p:nvGraphicFramePr>
        <p:xfrm>
          <a:off x="654342" y="1516985"/>
          <a:ext cx="8992999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3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rosse</a:t>
                      </a:r>
                      <a:r>
                        <a:rPr lang="it-IT" sz="3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4, livello di rischio “molto 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4341" y="2145939"/>
          <a:ext cx="7649903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903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17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SCUOLA e SMART WORKING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AECEC185-18EE-46F6-90BC-966C9EE06CBA}"/>
              </a:ext>
            </a:extLst>
          </p:cNvPr>
          <p:cNvSpPr/>
          <p:nvPr/>
        </p:nvSpPr>
        <p:spPr>
          <a:xfrm>
            <a:off x="570366" y="2654387"/>
            <a:ext cx="8992999" cy="3904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SCUOLA</a:t>
            </a: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IN PRESENZA ASILI, ELEMENTARI E I</a:t>
            </a:r>
            <a:r>
              <a:rPr lang="it-IT" sz="2200" baseline="300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MEDIA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 lezioni scolastiche si svolgeranno in presenza solo per i nidi, elementari e le classi di prima media. Le altre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scuole superiori, seconda e terza media dovranno svolgere le lezioni solo a distanza</a:t>
            </a: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SMART WORKING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datori di lavoro pubblici limitano la presenza del personale nei luoghi di lavoro</a:t>
            </a: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per assicurare esclusivamente le attività che ritengono indifferibili e che richiedono necessariamente tale presenza, anche in ragione della gestione dell'emergenza;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il personale non in presenza presta la propria attività lavorativa in modalità agile</a:t>
            </a: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4397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97150"/>
              </p:ext>
            </p:extLst>
          </p:nvPr>
        </p:nvGraphicFramePr>
        <p:xfrm>
          <a:off x="654342" y="1516985"/>
          <a:ext cx="8992999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3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rosse</a:t>
                      </a:r>
                      <a:r>
                        <a:rPr lang="it-IT" sz="3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4, livello di rischio “molto 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304436"/>
              </p:ext>
            </p:extLst>
          </p:nvPr>
        </p:nvGraphicFramePr>
        <p:xfrm>
          <a:off x="654342" y="2145939"/>
          <a:ext cx="8331038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1038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453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SOSPENSIONE ATTIVITÀ COMMERCIALI AL DETTAGLIO E MERCATI</a:t>
                      </a:r>
                      <a:endParaRPr lang="it-IT" sz="2400" b="1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A4BAF8FA-C05E-4632-A19B-29E398373E2A}"/>
              </a:ext>
            </a:extLst>
          </p:cNvPr>
          <p:cNvSpPr/>
          <p:nvPr/>
        </p:nvSpPr>
        <p:spPr>
          <a:xfrm>
            <a:off x="654341" y="2559433"/>
            <a:ext cx="8992999" cy="2917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sospese le attività commerciali al dettaglio, fatta eccezione per le attività di vendita di generi alimentari e di prima necessità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individuate nell’allegato 23, sia nell’ambito degli esercizi commerciali di vicinato sia nell’ambito della media e grande distribuzione, anche ricompresi nei centri commerciali, purché sia consentito l’accesso alle sole predette attività.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chiusi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indipendentemente dalla tipologia di attività svolta, i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mercati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le attività dirette alla vendita di soli generi alimentari.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Restano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aperte le edicole, i tabaccai, le farmacie, le parafarmacie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230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11805"/>
              </p:ext>
            </p:extLst>
          </p:nvPr>
        </p:nvGraphicFramePr>
        <p:xfrm>
          <a:off x="654342" y="1516985"/>
          <a:ext cx="8992999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3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rosse</a:t>
                      </a:r>
                      <a:r>
                        <a:rPr lang="it-IT" sz="3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4, livello di rischio “molto 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81466"/>
              </p:ext>
            </p:extLst>
          </p:nvPr>
        </p:nvGraphicFramePr>
        <p:xfrm>
          <a:off x="654341" y="2145939"/>
          <a:ext cx="7649903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903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17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BAR E RISTORANTI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42B65A86-CC86-4683-AE05-F0038B8DA23B}"/>
              </a:ext>
            </a:extLst>
          </p:cNvPr>
          <p:cNvSpPr/>
          <p:nvPr/>
        </p:nvSpPr>
        <p:spPr>
          <a:xfrm>
            <a:off x="587830" y="2520824"/>
            <a:ext cx="9059511" cy="4037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sospese le attività dei servizi di ristorazione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(fra cui bar, pub, ristoranti, gelaterie, pasticcerie), ad esclusione delle mense e del catering continuativo su base contrattuale a condizione che vengano rispettati i protocolli o le linee guida diretti a prevenire o contenere il contagio.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consentita la sola ristorazione con consegna a domicilio 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 rispetto delle norme igienico-sanitarie sia per l’attività di confezionamento che di trasporto, e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fino alle ore 22,00 la ristorazione con asporto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divieto di consumazione sul posto o nelle adiacenze.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Restano comunque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aperti gli esercizi di somministrazione di alimenti e bevande siti nelle aree di servizio e rifornimento carburante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situate lungo le autostrade, negli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ospedali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negli </a:t>
            </a:r>
            <a:r>
              <a:rPr lang="it-IT" sz="19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aeroporti</a:t>
            </a:r>
            <a:r>
              <a:rPr lang="it-IT" sz="19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obbligo di assicurare in ogni caso il rispetto della distanza interpersonale di almeno un metro.</a:t>
            </a:r>
          </a:p>
        </p:txBody>
      </p:sp>
    </p:spTree>
    <p:extLst>
      <p:ext uri="{BB962C8B-B14F-4D97-AF65-F5344CB8AC3E}">
        <p14:creationId xmlns:p14="http://schemas.microsoft.com/office/powerpoint/2010/main" val="300514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36437423-3954-431F-8650-DF22F32E4598}"/>
              </a:ext>
            </a:extLst>
          </p:cNvPr>
          <p:cNvSpPr/>
          <p:nvPr/>
        </p:nvSpPr>
        <p:spPr>
          <a:xfrm>
            <a:off x="892747" y="1619074"/>
            <a:ext cx="75920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2B83602-BA71-48BF-BE33-EC4761E2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07689"/>
              </p:ext>
            </p:extLst>
          </p:nvPr>
        </p:nvGraphicFramePr>
        <p:xfrm>
          <a:off x="962008" y="1498870"/>
          <a:ext cx="6848142" cy="662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8142">
                  <a:extLst>
                    <a:ext uri="{9D8B030D-6E8A-4147-A177-3AD203B41FA5}">
                      <a16:colId xmlns:a16="http://schemas.microsoft.com/office/drawing/2014/main" val="3780672717"/>
                    </a:ext>
                  </a:extLst>
                </a:gridCol>
              </a:tblGrid>
              <a:tr h="662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</a:t>
                      </a:r>
                      <a:r>
                        <a:rPr lang="it-IT" sz="4000" dirty="0">
                          <a:solidFill>
                            <a:srgbClr val="00B050"/>
                          </a:solidFill>
                          <a:effectLst>
                            <a:glow rad="127000">
                              <a:schemeClr val="accent2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</a:t>
                      </a:r>
                      <a:r>
                        <a:rPr lang="it-IT" sz="4000" dirty="0">
                          <a:effectLst>
                            <a:glow rad="127000">
                              <a:schemeClr val="accent2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</a:t>
                      </a:r>
                      <a:r>
                        <a:rPr lang="it-IT" sz="4000" dirty="0">
                          <a:solidFill>
                            <a:srgbClr val="FF0000"/>
                          </a:solidFill>
                          <a:effectLst>
                            <a:glow rad="127000">
                              <a:schemeClr val="accent2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IA</a:t>
                      </a:r>
                      <a:r>
                        <a:rPr lang="it-IT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È DIVISA IN </a:t>
                      </a:r>
                      <a:r>
                        <a:rPr lang="it-IT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it-IT" sz="4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ZONE </a:t>
                      </a:r>
                      <a:endParaRPr lang="it-IT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95929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3F0A010-B825-4F6F-BAF7-769E1B23A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45145"/>
              </p:ext>
            </p:extLst>
          </p:nvPr>
        </p:nvGraphicFramePr>
        <p:xfrm>
          <a:off x="962007" y="2300013"/>
          <a:ext cx="8536140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6140">
                  <a:extLst>
                    <a:ext uri="{9D8B030D-6E8A-4147-A177-3AD203B41FA5}">
                      <a16:colId xmlns:a16="http://schemas.microsoft.com/office/drawing/2014/main" val="24191935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400" b="1" strike="noStrike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MISURE</a:t>
                      </a:r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24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DIVERSE</a:t>
                      </a:r>
                      <a:r>
                        <a:rPr lang="it-IT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BASE ALLE ZONE DI RISCHIO </a:t>
                      </a:r>
                      <a:r>
                        <a:rPr lang="it-IT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it-IT" sz="1400" b="0" dirty="0">
                          <a:solidFill>
                            <a:schemeClr val="bg1"/>
                          </a:solidFill>
                          <a:effectLst>
                            <a:glow rad="127000">
                              <a:srgbClr val="FF00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ROSSA</a:t>
                      </a:r>
                      <a:r>
                        <a:rPr lang="it-IT" sz="1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400" b="0" dirty="0">
                          <a:solidFill>
                            <a:schemeClr val="bg1"/>
                          </a:solidFill>
                          <a:effectLst>
                            <a:glow rad="127000">
                              <a:srgbClr val="FF99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ARANCIONE</a:t>
                      </a:r>
                      <a:r>
                        <a:rPr lang="it-IT" sz="1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it-IT" sz="1400" b="0" dirty="0">
                          <a:solidFill>
                            <a:srgbClr val="0070C0"/>
                          </a:solidFill>
                          <a:effectLst>
                            <a:glow rad="127000">
                              <a:srgbClr val="F9F18F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GIALLA</a:t>
                      </a:r>
                      <a:r>
                        <a:rPr lang="it-IT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3815023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570E5A5A-7C70-437B-9AC6-6550E9DF5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08919"/>
              </p:ext>
            </p:extLst>
          </p:nvPr>
        </p:nvGraphicFramePr>
        <p:xfrm>
          <a:off x="962007" y="2805652"/>
          <a:ext cx="8536140" cy="92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6140">
                  <a:extLst>
                    <a:ext uri="{9D8B030D-6E8A-4147-A177-3AD203B41FA5}">
                      <a16:colId xmlns:a16="http://schemas.microsoft.com/office/drawing/2014/main" val="2484040626"/>
                    </a:ext>
                  </a:extLst>
                </a:gridCol>
              </a:tblGrid>
              <a:tr h="206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7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REGIONI IN </a:t>
                      </a:r>
                      <a:r>
                        <a:rPr lang="it-IT" sz="17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ZONA GIALLA</a:t>
                      </a:r>
                      <a:r>
                        <a:rPr lang="it-IT" sz="17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br>
                        <a:rPr lang="it-IT" sz="17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17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di prevenzione per ridurre al minimo il rischio di contagio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7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9F1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138545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A66264BE-98AC-4966-ADF9-4D1B3AD28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349097"/>
              </p:ext>
            </p:extLst>
          </p:nvPr>
        </p:nvGraphicFramePr>
        <p:xfrm>
          <a:off x="962007" y="3697127"/>
          <a:ext cx="8536140" cy="929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6140">
                  <a:extLst>
                    <a:ext uri="{9D8B030D-6E8A-4147-A177-3AD203B41FA5}">
                      <a16:colId xmlns:a16="http://schemas.microsoft.com/office/drawing/2014/main" val="785628605"/>
                    </a:ext>
                  </a:extLst>
                </a:gridCol>
              </a:tblGrid>
              <a:tr h="9296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REGIONI IN </a:t>
                      </a:r>
                      <a:r>
                        <a:rPr lang="it-IT" sz="18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ZONA ARANCIONE</a:t>
                      </a:r>
                      <a:r>
                        <a:rPr lang="it-IT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br>
                        <a:rPr lang="it-IT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18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aree caratterizzate da uno scenario di elevata gravità nonché di un rischio medio alto di diffusione, qui le misure di prevenzione sono più restrittive rispetto a quelle standard)</a:t>
                      </a:r>
                      <a:endParaRPr lang="it-IT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2222"/>
                  </a:ext>
                </a:extLst>
              </a:tr>
            </a:tbl>
          </a:graphicData>
        </a:graphic>
      </p:graphicFrame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AAC35F39-00CF-463D-B2EB-6D50FD962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170210"/>
              </p:ext>
            </p:extLst>
          </p:nvPr>
        </p:nvGraphicFramePr>
        <p:xfrm>
          <a:off x="966805" y="4562519"/>
          <a:ext cx="8536140" cy="929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6140">
                  <a:extLst>
                    <a:ext uri="{9D8B030D-6E8A-4147-A177-3AD203B41FA5}">
                      <a16:colId xmlns:a16="http://schemas.microsoft.com/office/drawing/2014/main" val="3976132304"/>
                    </a:ext>
                  </a:extLst>
                </a:gridCol>
              </a:tblGrid>
              <a:tr h="9296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REGIONI IN </a:t>
                      </a:r>
                      <a:r>
                        <a:rPr lang="it-IT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ZONA ROSSA</a:t>
                      </a: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b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it-I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sono quelle dove lo scenario è considerato di massima gravità e, quindi, il rischio di diffusione del virus è molto alto, le misure di prevenzione, qui, risultano più restrittive.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542123"/>
                  </a:ext>
                </a:extLst>
              </a:tr>
            </a:tbl>
          </a:graphicData>
        </a:graphic>
      </p:graphicFrame>
      <p:sp>
        <p:nvSpPr>
          <p:cNvPr id="14" name="Rettangolo 13">
            <a:extLst>
              <a:ext uri="{FF2B5EF4-FFF2-40B4-BE49-F238E27FC236}">
                <a16:creationId xmlns:a16="http://schemas.microsoft.com/office/drawing/2014/main" id="{35820AE4-415A-4466-ABC9-E796B94DB0E9}"/>
              </a:ext>
            </a:extLst>
          </p:cNvPr>
          <p:cNvSpPr/>
          <p:nvPr/>
        </p:nvSpPr>
        <p:spPr>
          <a:xfrm>
            <a:off x="888316" y="5427909"/>
            <a:ext cx="8609831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75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175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circolazione tra e nelle regioni </a:t>
            </a:r>
            <a:r>
              <a:rPr lang="it-IT" sz="175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sarà decisa con ordinanza del Ministero della Salute e avrà una </a:t>
            </a:r>
            <a:r>
              <a:rPr lang="it-IT" sz="175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efficacia di minimo 15 giorni</a:t>
            </a:r>
            <a:r>
              <a:rPr lang="it-IT" sz="175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il tutto dipenderà dal </a:t>
            </a:r>
            <a:r>
              <a:rPr lang="it-IT" sz="1750" b="1" u="sng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rischio di contagio</a:t>
            </a:r>
            <a:r>
              <a:rPr lang="it-IT" sz="175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75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diffusione raggiunto da ogni singola regione.</a:t>
            </a:r>
            <a:endParaRPr lang="it-IT" sz="175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3256BB28-3596-426D-8005-849308736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485" y="586493"/>
            <a:ext cx="1495917" cy="155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6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679175"/>
              </p:ext>
            </p:extLst>
          </p:nvPr>
        </p:nvGraphicFramePr>
        <p:xfrm>
          <a:off x="654342" y="1516985"/>
          <a:ext cx="8992999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2999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</a:t>
                      </a:r>
                      <a:r>
                        <a:rPr lang="it-IT" sz="3000" b="1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 le zone rosse</a:t>
                      </a:r>
                      <a:r>
                        <a:rPr lang="it-IT" sz="3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(zone con scenario di tipo 4, livello di rischio “molto alto”)</a:t>
                      </a:r>
                      <a:endParaRPr lang="it-IT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634101"/>
              </p:ext>
            </p:extLst>
          </p:nvPr>
        </p:nvGraphicFramePr>
        <p:xfrm>
          <a:off x="654341" y="2145939"/>
          <a:ext cx="7649903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9903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31746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SPORT</a:t>
                      </a:r>
                      <a:endParaRPr lang="it-IT" sz="24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2ED3BBEA-95F0-4AEB-BAC1-085FE3C337EB}"/>
              </a:ext>
            </a:extLst>
          </p:cNvPr>
          <p:cNvSpPr/>
          <p:nvPr/>
        </p:nvSpPr>
        <p:spPr>
          <a:xfrm>
            <a:off x="589027" y="2681421"/>
            <a:ext cx="8992999" cy="3179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vietate tutte le attività sportive</a:t>
            </a: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anche quelle svolte nei centri sportivi all’aperto.</a:t>
            </a:r>
            <a:endParaRPr lang="it-IT" sz="2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consentito svolgere individualmente attività motoria in prossimità della propria abitazione</a:t>
            </a: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purché comunque nel rispetto della distanza di almeno un metro da ogni altra persona e con obbligo di utilizzo di dispositivi di protezione delle vie respiratorie;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sz="2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 consentito lo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svolgimento di attività sportiva esclusivamente all’aperto ed in forma individuale</a:t>
            </a:r>
          </a:p>
        </p:txBody>
      </p:sp>
    </p:spTree>
    <p:extLst>
      <p:ext uri="{BB962C8B-B14F-4D97-AF65-F5344CB8AC3E}">
        <p14:creationId xmlns:p14="http://schemas.microsoft.com/office/powerpoint/2010/main" val="138116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21281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172370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UNIVERSITÀ</a:t>
                      </a:r>
                      <a:r>
                        <a:rPr lang="it-IT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it-IT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AFAM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732AEA94-8860-48D7-8469-878137272036}"/>
              </a:ext>
            </a:extLst>
          </p:cNvPr>
          <p:cNvSpPr/>
          <p:nvPr/>
        </p:nvSpPr>
        <p:spPr>
          <a:xfrm>
            <a:off x="815529" y="2472986"/>
            <a:ext cx="8739532" cy="4016484"/>
          </a:xfrm>
          <a:prstGeom prst="rect">
            <a:avLst/>
          </a:prstGeom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Università predispongono, in base all'andamento del quadro epidemiologico,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piani di organizzazione della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didattica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attività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curriculari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che tengono conto delle esigenze formative e dell'evoluzione del quadro pandemico territoriale e delle corrispondenti esigenze di sicurezza sanitaria;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attività formative e curricolari si svolgono a distanza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possono svolgersi in presenza le sole attività formative e curricolari degli insegnamenti relativi al </a:t>
            </a:r>
            <a:r>
              <a:rPr lang="it-I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primo anno dei corsi di studio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nonché quelle dei </a:t>
            </a:r>
            <a:r>
              <a:rPr lang="it-I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laboratori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nel rispetto delle linee guida del Ministero dell’università e della ricerca, di cui all'allegato 18, nonché sulla base del protocollo per la gestione di casi confermati e sospetti di COVID-19, di cui all'allegato 22;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disposizioni di cui alla presente lettera si applicano, per quanto compatibili, anche alle Istituzioni di alta formazione artistica musicale e coreutica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026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50878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sull’intero 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51902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DIDATTICA A DISTANZA – SCUOLA </a:t>
                      </a:r>
                      <a:endParaRPr lang="it-IT" sz="24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732AEA94-8860-48D7-8469-878137272036}"/>
              </a:ext>
            </a:extLst>
          </p:cNvPr>
          <p:cNvSpPr/>
          <p:nvPr/>
        </p:nvSpPr>
        <p:spPr>
          <a:xfrm>
            <a:off x="880843" y="2457597"/>
            <a:ext cx="8674217" cy="3939540"/>
          </a:xfrm>
          <a:prstGeom prst="rect">
            <a:avLst/>
          </a:prstGeom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 w="12700"/>
          </a:sp3d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AUMENTO DIDATTICA A DISTANZA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le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scuole secondarie di secondo grado DAD al 100%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L’attività didattica ed educativa per il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primo ciclo di istruzione e per i servizi educativi per l’infanzia continua a svolgersi in presenza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uso obbligatorio di dispostivi di protezione delle vie respiratorie salvo che per i bambini di età inferiore ai sei anni e per i soggetti con patologie o disabilità incompatibili con l’uso della mascherina.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riunioni degli organi collegiali delle istituzioni scolastiche ed educative di ogni ordine e grado possono essere svolte solo con modalità a distanza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Il rinnovo degli organi collegiali delle istituzioni scolastiche avviene secondo modalità a distanza nel rispetto dei principi di segretezza e libertà nella partecipazione alle elezioni. </a:t>
            </a:r>
          </a:p>
        </p:txBody>
      </p:sp>
    </p:spTree>
    <p:extLst>
      <p:ext uri="{BB962C8B-B14F-4D97-AF65-F5344CB8AC3E}">
        <p14:creationId xmlns:p14="http://schemas.microsoft.com/office/powerpoint/2010/main" val="179772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63882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29572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SMART WORKING</a:t>
                      </a:r>
                      <a:endParaRPr lang="it-IT" sz="24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424F77F7-F370-4DDD-B670-809B255EBC72}"/>
              </a:ext>
            </a:extLst>
          </p:cNvPr>
          <p:cNvSpPr/>
          <p:nvPr/>
        </p:nvSpPr>
        <p:spPr>
          <a:xfrm>
            <a:off x="851291" y="2492970"/>
            <a:ext cx="8674216" cy="3949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ordine alle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attività professionali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raccomanda che:</a:t>
            </a:r>
          </a:p>
          <a:p>
            <a:pPr marL="457200" indent="-457200" algn="just">
              <a:spcAft>
                <a:spcPts val="240"/>
              </a:spcAft>
              <a:buFont typeface="+mj-lt"/>
              <a:buAutoNum type="arabicParenR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 siano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attuate anche mediante modalità di lavoro agile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nella percentuale più elevata possibile e comunque in misura non inferiore a quella prevista dalla legge, ove possano essere svolte al proprio domicilio o in modalità a distanza; </a:t>
            </a:r>
          </a:p>
          <a:p>
            <a:pPr marL="457200" indent="-457200" algn="just">
              <a:spcAft>
                <a:spcPts val="240"/>
              </a:spcAft>
              <a:buFont typeface="+mj-lt"/>
              <a:buAutoNum type="arabicParenR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siano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incentivate le ferie e i congedi retribuiti 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i dipendenti nonché gli altri strumenti previsti dalla contrattazione collettiva; </a:t>
            </a:r>
          </a:p>
          <a:p>
            <a:pPr marL="457200" indent="-457200" algn="just">
              <a:spcAft>
                <a:spcPts val="240"/>
              </a:spcAft>
              <a:buFont typeface="+mj-lt"/>
              <a:buAutoNum type="arabicParenR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siano assunti protocolli di sicurezza anti-contagio, fermo restando l’obbligo di utilizzare dispositivi di protezione delle vie respiratorie previsti da normativa, protocolli e linee guida vigenti; </a:t>
            </a:r>
          </a:p>
          <a:p>
            <a:pPr marL="457200" indent="-457200" algn="just">
              <a:spcAft>
                <a:spcPts val="240"/>
              </a:spcAft>
              <a:buFont typeface="+mj-lt"/>
              <a:buAutoNum type="arabicParenR"/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siano incentivate le operazioni di sanificazione dei luoghi di lavoro, anche utilizzando a tal fine forme di ammortizzatori sociali.</a:t>
            </a:r>
          </a:p>
        </p:txBody>
      </p:sp>
    </p:spTree>
    <p:extLst>
      <p:ext uri="{BB962C8B-B14F-4D97-AF65-F5344CB8AC3E}">
        <p14:creationId xmlns:p14="http://schemas.microsoft.com/office/powerpoint/2010/main" val="348252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391690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14300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CONVEGNI, EVENTI E RIUNIONI NELLE PA</a:t>
                      </a:r>
                      <a:endParaRPr lang="it-IT" sz="24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7F358C07-409C-4F80-929B-DE6575FD7128}"/>
              </a:ext>
            </a:extLst>
          </p:cNvPr>
          <p:cNvSpPr/>
          <p:nvPr/>
        </p:nvSpPr>
        <p:spPr>
          <a:xfrm>
            <a:off x="880844" y="2515083"/>
            <a:ext cx="8674217" cy="2053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sospesi i convegni, i congressi e gli altri eventi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ad eccezione di quelli che si svolgono con modalità a distanza; tutte le cerimonie pubbliche si svolgono nel rispetto dei protocolli e linee guida vigenti e in assenza di pubblico; nell'ambito delle pubbliche amministrazioni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 riunioni si svolgono in modalità a distanza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salvo la sussistenza di motivate ragioni; </a:t>
            </a:r>
            <a:r>
              <a:rPr lang="it-IT" sz="20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è fortemente raccomandato svolgere anche le riunioni private in modalità a distanza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04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11952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82122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strike="noStrike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SONO SOSPESI I CONCORSI TRANNE QUELLI SANITARI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F3EC46E9-A82F-4A9A-8C52-F55AB8D84C41}"/>
              </a:ext>
            </a:extLst>
          </p:cNvPr>
          <p:cNvSpPr/>
          <p:nvPr/>
        </p:nvSpPr>
        <p:spPr>
          <a:xfrm>
            <a:off x="787537" y="2635583"/>
            <a:ext cx="8674216" cy="3830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sospeso lo svolgimento delle prove preselettive e scritte delle procedure concorsuali pubbliche e private </a:t>
            </a: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di quelle di abilitazione all’esercizio delle professioni, a esclusione dei casi in cui la valutazione dei candidati sia effettuata esclusivamente su basi curriculari ovvero in modalità telematica, nonché ad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esclusione dei concorsi per il personale del servizio sanitario nazionale</a:t>
            </a: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ivi compresi, ove richiesti, gli esami di Stato e di abilitazione all’esercizio della professione di medico chirurgo e di quelli per il personale della protezione civile, ferma restando l’osservanza delle disposizioni di cui alla direttiva del Ministro per la pubblica amministrazione n. 1 del 25 febbraio 2020 e degli ulteriori aggiornamenti. </a:t>
            </a:r>
          </a:p>
        </p:txBody>
      </p:sp>
    </p:spTree>
    <p:extLst>
      <p:ext uri="{BB962C8B-B14F-4D97-AF65-F5344CB8AC3E}">
        <p14:creationId xmlns:p14="http://schemas.microsoft.com/office/powerpoint/2010/main" val="66531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53904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68337"/>
              </p:ext>
            </p:extLst>
          </p:nvPr>
        </p:nvGraphicFramePr>
        <p:xfrm>
          <a:off x="880844" y="2059608"/>
          <a:ext cx="5146858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6858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OBBLIGO</a:t>
                      </a:r>
                      <a:r>
                        <a:rPr lang="it-IT" sz="24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UTILIZZO DEI DPI</a:t>
                      </a:r>
                      <a:endParaRPr lang="it-IT" sz="24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3270A5E1-9DCD-472B-B05B-9F22D80706DB}"/>
              </a:ext>
            </a:extLst>
          </p:cNvPr>
          <p:cNvSpPr/>
          <p:nvPr/>
        </p:nvSpPr>
        <p:spPr>
          <a:xfrm>
            <a:off x="880844" y="2641561"/>
            <a:ext cx="8674216" cy="3338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 fatto </a:t>
            </a:r>
            <a:r>
              <a:rPr lang="it-IT" sz="24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obbligo</a:t>
            </a: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24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avere con sé i </a:t>
            </a:r>
            <a:r>
              <a:rPr lang="it-IT" sz="24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dispositivi di protezione delle vie respiratorie</a:t>
            </a: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nonché obbligo di indossarli in luoghi al chiuso aperti al pubblico e in tutti i luoghi all’aperto. Restano </a:t>
            </a:r>
            <a:r>
              <a:rPr lang="it-IT" sz="24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esclusi da tale obbligo</a:t>
            </a: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it-IT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soggetti che stanno svolgendo attività sportiva;</a:t>
            </a:r>
            <a:endParaRPr lang="it-IT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bambini con età inferiore ai sei anni;</a:t>
            </a:r>
            <a:endParaRPr lang="it-IT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soggetti con patologie o disabilità incompatibili con l’uso della mascherina, nonché coloro che per interagire con i predetti versino nella stessa </a:t>
            </a: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incompatibilità</a:t>
            </a:r>
            <a:r>
              <a:rPr lang="it-IT" sz="24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it-IT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02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testazione 12 nazionale">
            <a:extLst>
              <a:ext uri="{FF2B5EF4-FFF2-40B4-BE49-F238E27FC236}">
                <a16:creationId xmlns:a16="http://schemas.microsoft.com/office/drawing/2014/main" id="{5C7A764D-B036-43DB-8BD8-769F25A3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08" y="80264"/>
            <a:ext cx="24479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iedipagina 11 nazionale">
            <a:extLst>
              <a:ext uri="{FF2B5EF4-FFF2-40B4-BE49-F238E27FC236}">
                <a16:creationId xmlns:a16="http://schemas.microsoft.com/office/drawing/2014/main" id="{CA1832E2-B9BB-40DB-A589-BFA6DCA85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0" y="6558661"/>
            <a:ext cx="6486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D2F45EB-24EE-41BF-B980-CDE8B2322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06231"/>
              </p:ext>
            </p:extLst>
          </p:nvPr>
        </p:nvGraphicFramePr>
        <p:xfrm>
          <a:off x="880844" y="1384183"/>
          <a:ext cx="8674217" cy="467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4217">
                  <a:extLst>
                    <a:ext uri="{9D8B030D-6E8A-4147-A177-3AD203B41FA5}">
                      <a16:colId xmlns:a16="http://schemas.microsoft.com/office/drawing/2014/main" val="17653410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3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Misure standard valide sull’intero </a:t>
                      </a:r>
                      <a:r>
                        <a:rPr lang="it-IT" sz="3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nazionale </a:t>
                      </a:r>
                      <a:endParaRPr lang="it-IT" sz="3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0625"/>
                  </a:ext>
                </a:extLst>
              </a:tr>
            </a:tbl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73D8656-AEA2-453D-B120-49B2717C4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973264"/>
              </p:ext>
            </p:extLst>
          </p:nvPr>
        </p:nvGraphicFramePr>
        <p:xfrm>
          <a:off x="880844" y="2056619"/>
          <a:ext cx="7128637" cy="374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637">
                  <a:extLst>
                    <a:ext uri="{9D8B030D-6E8A-4147-A177-3AD203B41FA5}">
                      <a16:colId xmlns:a16="http://schemas.microsoft.com/office/drawing/2014/main" val="961506560"/>
                    </a:ext>
                  </a:extLst>
                </a:gridCol>
              </a:tblGrid>
              <a:tr h="27920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kern="12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LIMITI DI CIRCOLAZIONE DALLE ORE 22.00 ALLE 5.00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18026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B1BE457A-5C97-4466-B095-1FD5777BDD32}"/>
              </a:ext>
            </a:extLst>
          </p:cNvPr>
          <p:cNvSpPr/>
          <p:nvPr/>
        </p:nvSpPr>
        <p:spPr>
          <a:xfrm>
            <a:off x="783771" y="2635583"/>
            <a:ext cx="8771290" cy="2714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Dalle ore 22.00 alle ore 5.00 sono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consentiti esclusivamente gli spostamenti motivati da comprovate esigenze lavorative, da situazioni di necessità ovvero per motivi di salute</a:t>
            </a: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in ogni caso </a:t>
            </a:r>
            <a:r>
              <a:rPr lang="it-IT" sz="2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fortemente raccomandato</a:t>
            </a: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per la restante parte della giornata, di </a:t>
            </a:r>
            <a:r>
              <a:rPr lang="it-IT" sz="2200" dirty="0">
                <a:solidFill>
                  <a:srgbClr val="0070C0"/>
                </a:solidFill>
                <a:effectLst>
                  <a:glow rad="127000">
                    <a:schemeClr val="accent1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non spostarsi</a:t>
            </a:r>
            <a:r>
              <a:rPr lang="it-IT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mezzi di trasporto pubblici o privati, salvo che per esigenze lavorative, di studio, per motivi di salute, per situazioni di necessità o per svolgere attività o usufruire di servizi non sospesi.</a:t>
            </a:r>
          </a:p>
        </p:txBody>
      </p:sp>
    </p:spTree>
    <p:extLst>
      <p:ext uri="{BB962C8B-B14F-4D97-AF65-F5344CB8AC3E}">
        <p14:creationId xmlns:p14="http://schemas.microsoft.com/office/powerpoint/2010/main" val="67603343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2517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</dc:creator>
  <cp:lastModifiedBy>Francesca</cp:lastModifiedBy>
  <cp:revision>46</cp:revision>
  <dcterms:created xsi:type="dcterms:W3CDTF">2020-11-05T07:59:50Z</dcterms:created>
  <dcterms:modified xsi:type="dcterms:W3CDTF">2020-11-06T09:58:44Z</dcterms:modified>
</cp:coreProperties>
</file>